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5"/>
    <p:sldMasterId id="2147483648" r:id="rId6"/>
    <p:sldMasterId id="2147483657" r:id="rId7"/>
  </p:sldMasterIdLst>
  <p:notesMasterIdLst>
    <p:notesMasterId r:id="rId29"/>
  </p:notesMasterIdLst>
  <p:handoutMasterIdLst>
    <p:handoutMasterId r:id="rId30"/>
  </p:handoutMasterIdLst>
  <p:sldIdLst>
    <p:sldId id="300" r:id="rId8"/>
    <p:sldId id="301" r:id="rId9"/>
    <p:sldId id="349" r:id="rId10"/>
    <p:sldId id="323" r:id="rId11"/>
    <p:sldId id="325" r:id="rId12"/>
    <p:sldId id="335" r:id="rId13"/>
    <p:sldId id="345" r:id="rId14"/>
    <p:sldId id="346" r:id="rId15"/>
    <p:sldId id="350" r:id="rId16"/>
    <p:sldId id="351" r:id="rId17"/>
    <p:sldId id="355" r:id="rId18"/>
    <p:sldId id="356" r:id="rId19"/>
    <p:sldId id="352" r:id="rId20"/>
    <p:sldId id="347" r:id="rId21"/>
    <p:sldId id="348" r:id="rId22"/>
    <p:sldId id="357" r:id="rId23"/>
    <p:sldId id="353" r:id="rId24"/>
    <p:sldId id="354" r:id="rId25"/>
    <p:sldId id="341" r:id="rId26"/>
    <p:sldId id="318" r:id="rId27"/>
    <p:sldId id="344" r:id="rId28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42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orient="horz" pos="3884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4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0611"/>
    <a:srgbClr val="D80611"/>
    <a:srgbClr val="D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82" autoAdjust="0"/>
    <p:restoredTop sz="90000" autoAdjust="0"/>
  </p:normalViewPr>
  <p:slideViewPr>
    <p:cSldViewPr snapToGrid="0">
      <p:cViewPr varScale="1">
        <p:scale>
          <a:sx n="69" d="100"/>
          <a:sy n="69" d="100"/>
        </p:scale>
        <p:origin x="308" y="44"/>
      </p:cViewPr>
      <p:guideLst>
        <p:guide pos="7242"/>
        <p:guide orient="horz" pos="799"/>
        <p:guide orient="horz" pos="3884"/>
        <p:guide orient="horz" pos="2160"/>
        <p:guide pos="4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6ED4D-9974-4266-9636-7DF9434CB37C}" type="datetimeFigureOut">
              <a:rPr lang="sv-SE" smtClean="0"/>
              <a:t>2023-05-22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5A873-DB4E-4F59-A8B1-757F0F4852C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686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92141-416E-49B0-82D1-A68B9C506992}" type="datetimeFigureOut">
              <a:rPr lang="sv-SE" smtClean="0"/>
              <a:t>2023-05-22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863A3-F6DA-432C-A68C-0B1EB56ED58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649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diagram 5"/>
          <p:cNvSpPr>
            <a:spLocks noGrp="1"/>
          </p:cNvSpPr>
          <p:nvPr>
            <p:ph type="chart" sz="quarter" idx="12" hasCustomPrompt="1"/>
          </p:nvPr>
        </p:nvSpPr>
        <p:spPr>
          <a:xfrm>
            <a:off x="696000" y="1269000"/>
            <a:ext cx="10800000" cy="43200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sv-SE" dirty="0"/>
              <a:t>Diagram</a:t>
            </a:r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7" name="Platshållare för sidfot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8" name="Platshållare för bildnumm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55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&amp;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269000"/>
            <a:ext cx="10800000" cy="900000"/>
          </a:xfrm>
          <a:prstGeom prst="rect">
            <a:avLst/>
          </a:prstGeom>
        </p:spPr>
        <p:txBody>
          <a:bodyPr anchor="ctr"/>
          <a:lstStyle>
            <a:lvl1pPr algn="ctr">
              <a:defRPr sz="4000" baseline="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6000" y="2170062"/>
            <a:ext cx="5040000" cy="34200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 spc="0"/>
            </a:lvl1pPr>
            <a:lvl2pPr marL="232200" indent="0">
              <a:buNone/>
              <a:defRPr/>
            </a:lvl2pPr>
            <a:lvl3pPr marL="462600" indent="0">
              <a:buNone/>
              <a:defRPr/>
            </a:lvl3pPr>
            <a:lvl4pPr marL="693000" indent="0">
              <a:buNone/>
              <a:defRPr/>
            </a:lvl4pPr>
            <a:lvl5pPr marL="887400" indent="0">
              <a:buNone/>
              <a:defRPr/>
            </a:lvl5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6" name="Platshållare för diagram 5"/>
          <p:cNvSpPr>
            <a:spLocks noGrp="1"/>
          </p:cNvSpPr>
          <p:nvPr>
            <p:ph type="chart" sz="quarter" idx="13" hasCustomPrompt="1"/>
          </p:nvPr>
        </p:nvSpPr>
        <p:spPr>
          <a:xfrm>
            <a:off x="6454800" y="2169000"/>
            <a:ext cx="5040000" cy="34210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Diagram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5869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 röd bakgrund">
    <p:bg>
      <p:bgPr>
        <a:solidFill>
          <a:srgbClr val="D7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AAAF19A-C108-416B-94E8-AE411170AA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3789000"/>
            <a:ext cx="10800000" cy="1800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 dirty="0"/>
              <a:t>Skriv text här</a:t>
            </a:r>
            <a:endParaRPr lang="en-US" dirty="0"/>
          </a:p>
        </p:txBody>
      </p:sp>
      <p:sp>
        <p:nvSpPr>
          <p:cNvPr id="8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9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909222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&amp; text - bildbak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anchor="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AAAF19A-C108-416B-94E8-AE411170AA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6000" y="3789000"/>
            <a:ext cx="10800000" cy="1800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spc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sv-SE" dirty="0"/>
              <a:t>Skriv text här</a:t>
            </a:r>
            <a:endParaRPr lang="en-US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2DB92D40-5F44-4A12-A0C2-161F3FFFEFD2}"/>
              </a:ext>
            </a:extLst>
          </p:cNvPr>
          <p:cNvSpPr txBox="1"/>
          <p:nvPr userDrawn="1"/>
        </p:nvSpPr>
        <p:spPr>
          <a:xfrm>
            <a:off x="0" y="-363264"/>
            <a:ext cx="12192000" cy="24622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 anchorCtr="0">
            <a:spAutoFit/>
          </a:bodyPr>
          <a:lstStyle/>
          <a:p>
            <a:r>
              <a:rPr lang="sv-S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För att byta bakgrundsbild – Högerklicka på bilden. Välj Ändra bild. Välj sedan Från en fil.</a:t>
            </a:r>
          </a:p>
        </p:txBody>
      </p:sp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BC63DBC5-3A01-48A2-B443-DAC14C323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8665" y="0"/>
            <a:ext cx="1514671" cy="756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3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4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90728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- bildbak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5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/>
          </a:solidFill>
        </p:spPr>
        <p:txBody>
          <a:bodyPr anchor="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DAD7E678-F878-4A88-B37F-CF88CE888B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  <a:endParaRPr lang="en-US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2DB92D40-5F44-4A12-A0C2-161F3FFFEFD2}"/>
              </a:ext>
            </a:extLst>
          </p:cNvPr>
          <p:cNvSpPr txBox="1"/>
          <p:nvPr userDrawn="1"/>
        </p:nvSpPr>
        <p:spPr>
          <a:xfrm>
            <a:off x="0" y="-363264"/>
            <a:ext cx="12192000" cy="24622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b" anchorCtr="0">
            <a:spAutoFit/>
          </a:bodyPr>
          <a:lstStyle/>
          <a:p>
            <a:r>
              <a:rPr lang="sv-SE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För att byta bakgrundsbild – Högerklicka på bilden. Välj Ändra bild. Välj sedan Från en fil.</a:t>
            </a:r>
          </a:p>
        </p:txBody>
      </p:sp>
      <p:sp>
        <p:nvSpPr>
          <p:cNvPr id="15" name="Platshållare för text 14">
            <a:extLst>
              <a:ext uri="{FF2B5EF4-FFF2-40B4-BE49-F238E27FC236}">
                <a16:creationId xmlns:a16="http://schemas.microsoft.com/office/drawing/2014/main" id="{BC63DBC5-3A01-48A2-B443-DAC14C323B9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38665" y="0"/>
            <a:ext cx="1514671" cy="756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9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8925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sv-SE" dirty="0"/>
              <a:t>Klicka - lägg till rubrik</a:t>
            </a:r>
          </a:p>
        </p:txBody>
      </p:sp>
      <p:sp>
        <p:nvSpPr>
          <p:cNvPr id="9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0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1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5103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ubrik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4800" y="1270800"/>
            <a:ext cx="10800000" cy="900000"/>
          </a:xfrm>
          <a:prstGeom prst="rect">
            <a:avLst/>
          </a:prstGeom>
        </p:spPr>
        <p:txBody>
          <a:bodyPr anchor="ctr"/>
          <a:lstStyle>
            <a:lvl1pPr algn="l">
              <a:defRPr sz="400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4800" y="2529000"/>
            <a:ext cx="8607600" cy="306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buFont typeface="Arial" panose="020B0604020202020204" pitchFamily="34" charset="0"/>
              <a:buChar char="•"/>
              <a:defRPr sz="20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10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11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1116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text &amp;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998000"/>
            <a:ext cx="10800000" cy="1080000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r>
              <a:rPr lang="sv-SE" dirty="0"/>
              <a:t>Klicka – lägg till rubrik</a:t>
            </a:r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6000" y="3284970"/>
            <a:ext cx="10800000" cy="18000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Font typeface="+mj-lt"/>
              <a:buNone/>
              <a:defRPr sz="2400" spc="0" baseline="0"/>
            </a:lvl1pPr>
            <a:lvl2pPr marL="575100" indent="-342900">
              <a:buFont typeface="+mj-lt"/>
              <a:buAutoNum type="arabicPeriod"/>
              <a:defRPr/>
            </a:lvl2pPr>
            <a:lvl3pPr marL="805500" indent="-342900">
              <a:buFont typeface="+mj-lt"/>
              <a:buAutoNum type="arabicPeriod"/>
              <a:defRPr/>
            </a:lvl3pPr>
            <a:lvl4pPr marL="1035900" indent="-342900">
              <a:buFont typeface="+mj-lt"/>
              <a:buAutoNum type="arabicPeriod"/>
              <a:defRPr/>
            </a:lvl4pPr>
            <a:lvl5pPr marL="12303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sv-SE" dirty="0"/>
              <a:t>Skriv text här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7" hasCustomPrompt="1"/>
          </p:nvPr>
        </p:nvSpPr>
        <p:spPr>
          <a:xfrm>
            <a:off x="694800" y="5529600"/>
            <a:ext cx="2739600" cy="925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sv-SE" dirty="0"/>
              <a:t>Plats för EU-logotyp</a:t>
            </a:r>
          </a:p>
        </p:txBody>
      </p:sp>
    </p:spTree>
    <p:extLst>
      <p:ext uri="{BB962C8B-B14F-4D97-AF65-F5344CB8AC3E}">
        <p14:creationId xmlns:p14="http://schemas.microsoft.com/office/powerpoint/2010/main" val="22793110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vä, bild h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 hasCustomPrompt="1"/>
          </p:nvPr>
        </p:nvSpPr>
        <p:spPr>
          <a:xfrm>
            <a:off x="696000" y="1269000"/>
            <a:ext cx="5040000" cy="9000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10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6456000" y="1269000"/>
            <a:ext cx="5040000" cy="43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4"/>
          </p:nvPr>
        </p:nvSpPr>
        <p:spPr>
          <a:xfrm>
            <a:off x="10152000" y="201600"/>
            <a:ext cx="1767114" cy="365125"/>
          </a:xfrm>
        </p:spPr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5"/>
          </p:nvPr>
        </p:nvSpPr>
        <p:spPr>
          <a:xfrm>
            <a:off x="696000" y="201600"/>
            <a:ext cx="3570514" cy="365125"/>
          </a:xfrm>
        </p:spPr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6"/>
          </p:nvPr>
        </p:nvSpPr>
        <p:spPr>
          <a:xfrm>
            <a:off x="-1" y="201600"/>
            <a:ext cx="784800" cy="365125"/>
          </a:xfrm>
        </p:spPr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11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94800" y="2170800"/>
            <a:ext cx="5040000" cy="342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buFont typeface="Arial" panose="020B0604020202020204" pitchFamily="34" charset="0"/>
              <a:buChar char="•"/>
              <a:defRPr sz="20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292063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hö, bild v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ubrik 1"/>
          <p:cNvSpPr>
            <a:spLocks noGrp="1"/>
          </p:cNvSpPr>
          <p:nvPr>
            <p:ph type="title" hasCustomPrompt="1"/>
          </p:nvPr>
        </p:nvSpPr>
        <p:spPr>
          <a:xfrm>
            <a:off x="6456000" y="1269000"/>
            <a:ext cx="5040000" cy="900000"/>
          </a:xfrm>
          <a:prstGeom prst="rect">
            <a:avLst/>
          </a:prstGeom>
        </p:spPr>
        <p:txBody>
          <a:bodyPr anchor="ctr"/>
          <a:lstStyle>
            <a:lvl1pPr>
              <a:defRPr sz="4000"/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7" name="Platshållare för bild 9"/>
          <p:cNvSpPr>
            <a:spLocks noGrp="1"/>
          </p:cNvSpPr>
          <p:nvPr>
            <p:ph type="pic" sz="quarter" idx="13" hasCustomPrompt="1"/>
          </p:nvPr>
        </p:nvSpPr>
        <p:spPr>
          <a:xfrm>
            <a:off x="694800" y="1269000"/>
            <a:ext cx="5040000" cy="432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sv-SE" dirty="0"/>
              <a:t>Bild</a:t>
            </a:r>
          </a:p>
        </p:txBody>
      </p:sp>
      <p:sp>
        <p:nvSpPr>
          <p:cNvPr id="2" name="Platshållare för datum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sv-SE" dirty="0"/>
          </a:p>
        </p:txBody>
      </p:sp>
      <p:sp>
        <p:nvSpPr>
          <p:cNvPr id="9" name="Platshållare för sidfot 8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10" name="Platshållare för bildnumm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8" name="Platshållare för text 7"/>
          <p:cNvSpPr>
            <a:spLocks noGrp="1"/>
          </p:cNvSpPr>
          <p:nvPr>
            <p:ph type="body" sz="quarter" idx="12" hasCustomPrompt="1"/>
          </p:nvPr>
        </p:nvSpPr>
        <p:spPr>
          <a:xfrm>
            <a:off x="6454800" y="2170800"/>
            <a:ext cx="5040000" cy="3420000"/>
          </a:xfrm>
          <a:prstGeom prst="rect">
            <a:avLst/>
          </a:prstGeom>
        </p:spPr>
        <p:txBody>
          <a:bodyPr/>
          <a:lstStyle>
            <a:lvl1pPr marL="360000" indent="-360000" defTabSz="360000">
              <a:lnSpc>
                <a:spcPct val="100000"/>
              </a:lnSpc>
              <a:buFont typeface="Arial" panose="020B0604020202020204" pitchFamily="34" charset="0"/>
              <a:buChar char="•"/>
              <a:defRPr sz="2000" spc="0"/>
            </a:lvl1pPr>
            <a:lvl2pPr marL="720000" marR="0" indent="-360000" algn="l" defTabSz="3600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>
                <a:tab pos="36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0000" marR="0" indent="-360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‒"/>
              <a:tabLst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0000" indent="-360000" defTabSz="3240000">
              <a:buFont typeface="Arial" panose="020B0604020202020204" pitchFamily="34" charset="0"/>
              <a:buChar char="‒"/>
              <a:tabLst>
                <a:tab pos="360000" algn="l"/>
                <a:tab pos="720000" algn="l"/>
                <a:tab pos="1080000" algn="l"/>
                <a:tab pos="1440000" algn="l"/>
                <a:tab pos="1800000" algn="l"/>
                <a:tab pos="2160000" algn="l"/>
                <a:tab pos="2520000" algn="l"/>
                <a:tab pos="2880000" algn="l"/>
                <a:tab pos="3240000" algn="l"/>
              </a:tabLst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6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2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80000" indent="-360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40000" indent="-324000">
              <a:buFont typeface="Arial" panose="020B0604020202020204" pitchFamily="34" charset="0"/>
              <a:buChar char="‒"/>
              <a:defRPr lang="sv-SE" sz="18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110606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70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>
            <a:extLst>
              <a:ext uri="{FF2B5EF4-FFF2-40B4-BE49-F238E27FC236}">
                <a16:creationId xmlns:a16="http://schemas.microsoft.com/office/drawing/2014/main" id="{F6D06EDD-E5A3-40F5-94E9-EF10146AE4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8665" y="0"/>
            <a:ext cx="1514670" cy="756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effectLst>
            <a:reflection stA="45000" endPos="1000" dist="50800" dir="5400000" sy="-100000" algn="bl" rotWithShape="0"/>
          </a:effectLst>
        </p:spPr>
      </p:pic>
      <p:sp>
        <p:nvSpPr>
          <p:cNvPr id="6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8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9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92816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56" r:id="rId3"/>
    <p:sldLayoutId id="2147483658" r:id="rId4"/>
    <p:sldLayoutId id="2147483672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3840" userDrawn="1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438" userDrawn="1">
          <p15:clr>
            <a:srgbClr val="F26B43"/>
          </p15:clr>
        </p15:guide>
        <p15:guide id="9" pos="7242" userDrawn="1">
          <p15:clr>
            <a:srgbClr val="F26B43"/>
          </p15:clr>
        </p15:guide>
        <p15:guide id="10" orient="horz" pos="3884" userDrawn="1">
          <p15:clr>
            <a:srgbClr val="F26B43"/>
          </p15:clr>
        </p15:guide>
        <p15:guide id="11" orient="horz" pos="79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>
            <a:extLst>
              <a:ext uri="{FF2B5EF4-FFF2-40B4-BE49-F238E27FC236}">
                <a16:creationId xmlns:a16="http://schemas.microsoft.com/office/drawing/2014/main" id="{F6D06EDD-E5A3-40F5-94E9-EF10146AE4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8665" y="0"/>
            <a:ext cx="1514670" cy="756000"/>
          </a:xfrm>
          <a:prstGeom prst="rect">
            <a:avLst/>
          </a:prstGeom>
          <a:effectLst>
            <a:reflection stA="45000" endPos="1000" dist="50800" dir="5400000" sy="-100000" algn="bl" rotWithShape="0"/>
          </a:effectLst>
        </p:spPr>
      </p:pic>
      <p:sp>
        <p:nvSpPr>
          <p:cNvPr id="3" name="Platshållare för datum 2"/>
          <p:cNvSpPr>
            <a:spLocks noGrp="1"/>
          </p:cNvSpPr>
          <p:nvPr>
            <p:ph type="dt" sz="half" idx="2"/>
          </p:nvPr>
        </p:nvSpPr>
        <p:spPr>
          <a:xfrm>
            <a:off x="10152000" y="201600"/>
            <a:ext cx="1767114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94800" y="201600"/>
            <a:ext cx="405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sv-SE"/>
              <a:t>Titel</a:t>
            </a:r>
            <a:endParaRPr lang="sv-SE" dirty="0"/>
          </a:p>
        </p:txBody>
      </p:sp>
      <p:sp>
        <p:nvSpPr>
          <p:cNvPr id="2" name="Platshållare för bildnummer 1"/>
          <p:cNvSpPr>
            <a:spLocks noGrp="1"/>
          </p:cNvSpPr>
          <p:nvPr>
            <p:ph type="sldNum" sz="quarter" idx="4"/>
          </p:nvPr>
        </p:nvSpPr>
        <p:spPr>
          <a:xfrm>
            <a:off x="0" y="201600"/>
            <a:ext cx="78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16FEC2C-AD63-44F4-896C-A2025F5FB260}" type="slidenum">
              <a:rPr lang="sv-SE" smtClean="0"/>
              <a:pPr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07428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1pPr>
      <a:lvl2pPr marL="460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2pPr>
      <a:lvl3pPr marL="691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3pPr>
      <a:lvl4pPr marL="921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4pPr>
      <a:lvl5pPr marL="1116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3840" userDrawn="1">
          <p15:clr>
            <a:srgbClr val="F26B43"/>
          </p15:clr>
        </p15:guide>
        <p15:guide id="15" pos="438" userDrawn="1">
          <p15:clr>
            <a:srgbClr val="F26B43"/>
          </p15:clr>
        </p15:guide>
        <p15:guide id="16" pos="7242" userDrawn="1">
          <p15:clr>
            <a:srgbClr val="F26B43"/>
          </p15:clr>
        </p15:guide>
        <p15:guide id="17" orient="horz" pos="3884" userDrawn="1">
          <p15:clr>
            <a:srgbClr val="F26B43"/>
          </p15:clr>
        </p15:guide>
        <p15:guide id="18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160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Ersätt segmenterade punkter (</a:t>
            </a:r>
            <a:r>
              <a:rPr lang="sv-SE" dirty="0" err="1" smtClean="0"/>
              <a:t>gps</a:t>
            </a:r>
            <a:r>
              <a:rPr lang="sv-SE" dirty="0" smtClean="0"/>
              <a:t>) med vägobjekt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10</a:t>
            </a:fld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71"/>
          <a:stretch/>
        </p:blipFill>
        <p:spPr>
          <a:xfrm>
            <a:off x="2341950" y="2374000"/>
            <a:ext cx="7505700" cy="390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5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Klassificering av </a:t>
            </a:r>
            <a:r>
              <a:rPr lang="sv-SE" dirty="0" err="1" smtClean="0"/>
              <a:t>vägyta</a:t>
            </a:r>
            <a:r>
              <a:rPr lang="sv-SE" dirty="0" smtClean="0"/>
              <a:t> med </a:t>
            </a:r>
            <a:r>
              <a:rPr lang="sv-SE" dirty="0" err="1" smtClean="0"/>
              <a:t>singulärvärdesdekomposition</a:t>
            </a:r>
            <a:r>
              <a:rPr lang="sv-SE" dirty="0" smtClean="0"/>
              <a:t> (SVD)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 smtClean="0"/>
              <a:t>DTM in (</a:t>
            </a:r>
            <a:r>
              <a:rPr lang="sv-SE" dirty="0" smtClean="0">
                <a:solidFill>
                  <a:srgbClr val="FF0000"/>
                </a:solidFill>
              </a:rPr>
              <a:t>rött</a:t>
            </a:r>
            <a:r>
              <a:rPr lang="sv-SE" dirty="0" smtClean="0"/>
              <a:t>) -&gt; potentiella vägpunkter ut (</a:t>
            </a:r>
            <a:r>
              <a:rPr lang="sv-SE" dirty="0" smtClean="0">
                <a:solidFill>
                  <a:srgbClr val="00B0F0"/>
                </a:solidFill>
              </a:rPr>
              <a:t>blått</a:t>
            </a:r>
            <a:r>
              <a:rPr lang="sv-SE" dirty="0" smtClean="0"/>
              <a:t>)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11</a:t>
            </a:fld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17" y="2970637"/>
            <a:ext cx="9578257" cy="340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9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2116" y="977291"/>
            <a:ext cx="8607600" cy="3060000"/>
          </a:xfrm>
        </p:spPr>
        <p:txBody>
          <a:bodyPr/>
          <a:lstStyle/>
          <a:p>
            <a:r>
              <a:rPr lang="sv-SE" dirty="0" smtClean="0"/>
              <a:t>GPS kan endast hjälpa till att klassificera väg där bilen har kört</a:t>
            </a:r>
          </a:p>
          <a:p>
            <a:r>
              <a:rPr lang="sv-SE" dirty="0" smtClean="0"/>
              <a:t>Segmentering </a:t>
            </a:r>
            <a:r>
              <a:rPr lang="sv-SE" dirty="0"/>
              <a:t>av vägobjekt med matematisk modell ger ”alla” synliga vägobjekt (</a:t>
            </a:r>
            <a:r>
              <a:rPr lang="sv-SE"/>
              <a:t>väg </a:t>
            </a:r>
            <a:r>
              <a:rPr lang="sv-SE" smtClean="0"/>
              <a:t>+ korsning + </a:t>
            </a:r>
            <a:r>
              <a:rPr lang="sv-SE" dirty="0"/>
              <a:t>cykelväg) 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12</a:t>
            </a:fld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16" y="2475345"/>
            <a:ext cx="10343441" cy="415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1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Korsreferera till t.ex. NVDB för attribut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13</a:t>
            </a:fld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" r="17187"/>
          <a:stretch/>
        </p:blipFill>
        <p:spPr>
          <a:xfrm>
            <a:off x="2540000" y="2170800"/>
            <a:ext cx="7612000" cy="460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3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Refererat enligt </a:t>
            </a:r>
            <a:r>
              <a:rPr lang="sv-SE" dirty="0" err="1" smtClean="0"/>
              <a:t>Sweref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14</a:t>
            </a:fld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92258" b="87220"/>
          <a:stretch/>
        </p:blipFill>
        <p:spPr>
          <a:xfrm>
            <a:off x="694800" y="2529000"/>
            <a:ext cx="3511120" cy="1794808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4" t="36555" r="67270" b="36768"/>
          <a:stretch/>
        </p:blipFill>
        <p:spPr>
          <a:xfrm>
            <a:off x="4273616" y="3624944"/>
            <a:ext cx="6213476" cy="266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Klassificeringsverktyg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15</a:t>
            </a:fld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2"/>
          <a:stretch/>
        </p:blipFill>
        <p:spPr>
          <a:xfrm>
            <a:off x="462014" y="2528990"/>
            <a:ext cx="5611527" cy="3664975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41" y="2528990"/>
            <a:ext cx="5845573" cy="366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16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Andra projekt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16</a:t>
            </a:fld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1054"/>
            <a:ext cx="6001584" cy="3375891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584" y="2371054"/>
            <a:ext cx="6190416" cy="337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Fortsatt utveckling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 smtClean="0"/>
              <a:t>AI-algoritm (RF, NN?) för objektidentifiering och klassificering</a:t>
            </a:r>
          </a:p>
          <a:p>
            <a:r>
              <a:rPr lang="sv-SE" dirty="0" smtClean="0"/>
              <a:t>Kurvgenerering utifrån identifierade vägmarkörer</a:t>
            </a:r>
          </a:p>
          <a:p>
            <a:r>
              <a:rPr lang="sv-SE" dirty="0" smtClean="0"/>
              <a:t>Visualisera buller enl. beräkningsmodell -96</a:t>
            </a:r>
          </a:p>
          <a:p>
            <a:r>
              <a:rPr lang="sv-SE" dirty="0" smtClean="0"/>
              <a:t>Visualisera markföroreningar</a:t>
            </a:r>
          </a:p>
          <a:p>
            <a:r>
              <a:rPr lang="sv-SE" dirty="0"/>
              <a:t>”Stor värld”</a:t>
            </a:r>
            <a:endParaRPr lang="sv-SE" dirty="0" smtClean="0"/>
          </a:p>
          <a:p>
            <a:r>
              <a:rPr lang="sv-SE" dirty="0" smtClean="0"/>
              <a:t>Korsreferera och ersätta punktkluster med objekt (ex. vägskylt)</a:t>
            </a:r>
          </a:p>
          <a:p>
            <a:pPr lvl="1"/>
            <a:r>
              <a:rPr lang="sv-SE" dirty="0" smtClean="0"/>
              <a:t>Använd data vi har för att utöka den grafiska modellen</a:t>
            </a:r>
          </a:p>
          <a:p>
            <a:pPr lvl="1"/>
            <a:r>
              <a:rPr lang="sv-SE" dirty="0" smtClean="0"/>
              <a:t>Använd punktmolnet för analyser och för att utöka databasen</a:t>
            </a:r>
          </a:p>
          <a:p>
            <a:endParaRPr lang="sv-SE" dirty="0" smtClean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17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19152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Samarbeten 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 smtClean="0"/>
              <a:t>VTI – data till simulatorer</a:t>
            </a:r>
          </a:p>
          <a:p>
            <a:r>
              <a:rPr lang="sv-SE" dirty="0" smtClean="0"/>
              <a:t>FOI-projekt</a:t>
            </a:r>
          </a:p>
          <a:p>
            <a:pPr lvl="1"/>
            <a:r>
              <a:rPr lang="sv-SE" dirty="0" smtClean="0"/>
              <a:t>Visualiseringscenter i Norrköping (</a:t>
            </a:r>
            <a:r>
              <a:rPr lang="sv-SE" dirty="0" err="1" smtClean="0"/>
              <a:t>LiU</a:t>
            </a:r>
            <a:r>
              <a:rPr lang="sv-SE" dirty="0" smtClean="0"/>
              <a:t>)</a:t>
            </a:r>
          </a:p>
          <a:p>
            <a:r>
              <a:rPr lang="sv-SE" dirty="0" smtClean="0"/>
              <a:t>Datavisualisering Stångådalsbanan – Digital tvilling  (företaget)</a:t>
            </a:r>
            <a:endParaRPr lang="sv-SE" dirty="0"/>
          </a:p>
          <a:p>
            <a:pPr lvl="1"/>
            <a:r>
              <a:rPr lang="sv-SE" dirty="0" smtClean="0"/>
              <a:t>Hämta realtids GPS-data från tåg 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18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47152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Exjobb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 smtClean="0"/>
              <a:t>Segmentering</a:t>
            </a:r>
          </a:p>
          <a:p>
            <a:r>
              <a:rPr lang="sv-SE" dirty="0" smtClean="0"/>
              <a:t>Objektidentifiering</a:t>
            </a:r>
          </a:p>
          <a:p>
            <a:r>
              <a:rPr lang="sv-SE" dirty="0" smtClean="0"/>
              <a:t>Kurvgenerering (Optimering av hur man lagrar vägobjekten)</a:t>
            </a:r>
          </a:p>
          <a:p>
            <a:pPr lvl="1"/>
            <a:r>
              <a:rPr lang="sv-SE" dirty="0" smtClean="0"/>
              <a:t>Lagra väg med </a:t>
            </a:r>
            <a:r>
              <a:rPr lang="sv-SE" dirty="0" err="1" smtClean="0"/>
              <a:t>splines</a:t>
            </a:r>
            <a:r>
              <a:rPr lang="sv-SE" dirty="0" smtClean="0"/>
              <a:t>, öka upplösningen utan att öka datamängden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19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662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Lasermoln i </a:t>
            </a:r>
            <a:r>
              <a:rPr lang="sv-SE" dirty="0" err="1"/>
              <a:t>Unreal</a:t>
            </a:r>
            <a:r>
              <a:rPr lang="sv-SE" dirty="0"/>
              <a:t> Engine 5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1"/>
          </p:nvPr>
        </p:nvSpPr>
        <p:spPr/>
        <p:txBody>
          <a:bodyPr anchor="t"/>
          <a:lstStyle/>
          <a:p>
            <a:r>
              <a:rPr lang="sv-SE" dirty="0">
                <a:cs typeface="Arial"/>
              </a:rPr>
              <a:t> </a:t>
            </a:r>
            <a:r>
              <a:rPr lang="sv-SE" err="1">
                <a:cs typeface="Arial"/>
              </a:rPr>
              <a:t>Abdulahi</a:t>
            </a:r>
            <a:r>
              <a:rPr lang="sv-SE">
                <a:cs typeface="Arial"/>
              </a:rPr>
              <a:t> Ahmed</a:t>
            </a:r>
            <a:r>
              <a:rPr lang="sv-SE" dirty="0">
                <a:cs typeface="Arial"/>
              </a:rPr>
              <a:t>,</a:t>
            </a:r>
            <a:r>
              <a:rPr lang="sv-SE">
                <a:cs typeface="Arial"/>
              </a:rPr>
              <a:t> UHtsp2</a:t>
            </a:r>
            <a:endParaRPr lang="sv-SE" dirty="0">
              <a:cs typeface="Arial"/>
            </a:endParaRPr>
          </a:p>
          <a:p>
            <a:r>
              <a:rPr lang="sv-SE" dirty="0">
                <a:cs typeface="Arial"/>
              </a:rPr>
              <a:t> </a:t>
            </a:r>
            <a:r>
              <a:rPr lang="sv-SE">
                <a:cs typeface="Arial"/>
              </a:rPr>
              <a:t>Niclas Hansson</a:t>
            </a:r>
            <a:r>
              <a:rPr lang="sv-SE" dirty="0">
                <a:cs typeface="Arial"/>
              </a:rPr>
              <a:t>,</a:t>
            </a:r>
            <a:r>
              <a:rPr lang="sv-SE">
                <a:cs typeface="Arial"/>
              </a:rPr>
              <a:t> IKTväve</a:t>
            </a:r>
            <a:r>
              <a:rPr lang="sv-SE" dirty="0">
                <a:cs typeface="Arial"/>
              </a:rPr>
              <a:t> 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621216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96000" y="1269000"/>
            <a:ext cx="11034182" cy="900000"/>
          </a:xfrm>
        </p:spPr>
        <p:txBody>
          <a:bodyPr/>
          <a:lstStyle/>
          <a:p>
            <a:r>
              <a:rPr lang="sv-SE" dirty="0"/>
              <a:t>Case</a:t>
            </a:r>
            <a:r>
              <a:rPr lang="sv-SE"/>
              <a:t>: Sverigekartan – </a:t>
            </a:r>
            <a:r>
              <a:rPr lang="sv-SE" dirty="0"/>
              <a:t>resan</a:t>
            </a:r>
            <a:r>
              <a:rPr lang="sv-SE"/>
              <a:t> </a:t>
            </a:r>
            <a:r>
              <a:rPr lang="sv-SE" dirty="0"/>
              <a:t>fortsätter</a:t>
            </a:r>
            <a:r>
              <a:rPr lang="sv-SE"/>
              <a:t>… 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20</a:t>
            </a:fld>
            <a:endParaRPr lang="sv-SE" dirty="0"/>
          </a:p>
        </p:txBody>
      </p:sp>
      <p:sp>
        <p:nvSpPr>
          <p:cNvPr id="6" name="Platshållare för text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/>
              <a:t>Sverigekartan = </a:t>
            </a:r>
            <a:r>
              <a:rPr lang="sv-SE" dirty="0" err="1"/>
              <a:t>Traineecase</a:t>
            </a:r>
            <a:r>
              <a:rPr lang="sv-SE" dirty="0"/>
              <a:t> som handlar om att visualisera data utifrån de behov som medarbetare har</a:t>
            </a:r>
          </a:p>
          <a:p>
            <a:r>
              <a:rPr lang="sv-SE" dirty="0"/>
              <a:t>AR/VR-</a:t>
            </a:r>
            <a:r>
              <a:rPr lang="sv-SE" dirty="0" err="1"/>
              <a:t>case</a:t>
            </a:r>
            <a:endParaRPr lang="sv-SE" dirty="0"/>
          </a:p>
          <a:p>
            <a:r>
              <a:rPr lang="sv-SE" dirty="0"/>
              <a:t>Nyttja </a:t>
            </a:r>
            <a:r>
              <a:rPr lang="sv-SE" dirty="0" err="1"/>
              <a:t>Unreal</a:t>
            </a:r>
            <a:r>
              <a:rPr lang="sv-SE" dirty="0"/>
              <a:t> Engine 5 </a:t>
            </a:r>
            <a:r>
              <a:rPr lang="sv-SE"/>
              <a:t>som </a:t>
            </a:r>
            <a:r>
              <a:rPr lang="sv-SE" smtClean="0"/>
              <a:t>visualiseringsstöd</a:t>
            </a:r>
            <a:endParaRPr lang="sv-SE" dirty="0"/>
          </a:p>
        </p:txBody>
      </p:sp>
      <p:pic>
        <p:nvPicPr>
          <p:cNvPr id="3" name="Bildobjek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551" y="2169000"/>
            <a:ext cx="5347879" cy="352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5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 smtClean="0"/>
              <a:t>Tack!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21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55572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 smtClean="0"/>
              <a:t>Unreal</a:t>
            </a:r>
            <a:r>
              <a:rPr lang="sv-SE" dirty="0" smtClean="0"/>
              <a:t> Engine </a:t>
            </a:r>
            <a:r>
              <a:rPr lang="sv-SE" dirty="0" err="1" smtClean="0"/>
              <a:t>workspace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dirty="0" smtClean="0"/>
              <a:t>Utveckling sker i kod (C++) och ”Blueprints”</a:t>
            </a:r>
          </a:p>
          <a:p>
            <a:r>
              <a:rPr lang="sv-SE" dirty="0" smtClean="0"/>
              <a:t>Visuell programmering</a:t>
            </a:r>
          </a:p>
          <a:p>
            <a:r>
              <a:rPr lang="sv-SE" dirty="0" smtClean="0"/>
              <a:t>Utveckla och skräddarsy egna verktyg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3</a:t>
            </a:fld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59" t="18478" r="26184" b="29603"/>
          <a:stretch/>
        </p:blipFill>
        <p:spPr>
          <a:xfrm>
            <a:off x="1330068" y="4319299"/>
            <a:ext cx="5103171" cy="2216255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895" b="27475"/>
          <a:stretch/>
        </p:blipFill>
        <p:spPr>
          <a:xfrm>
            <a:off x="7993780" y="1670070"/>
            <a:ext cx="3060834" cy="2409610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3" t="5893" r="21685" b="27476"/>
          <a:stretch/>
        </p:blipFill>
        <p:spPr>
          <a:xfrm>
            <a:off x="7993780" y="4079680"/>
            <a:ext cx="3060834" cy="221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5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ABEFC2C-33DE-4B54-9C07-C903EE9F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cs typeface="Arial"/>
              </a:rPr>
              <a:t>Punktmoln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82041D4-91B1-40C3-A348-CD03E74FEB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5301739" cy="3620716"/>
          </a:xfrm>
        </p:spPr>
        <p:txBody>
          <a:bodyPr anchor="t"/>
          <a:lstStyle/>
          <a:p>
            <a:pPr marL="359410" indent="-359410"/>
            <a:r>
              <a:rPr lang="sv-SE" dirty="0">
                <a:cs typeface="Arial"/>
              </a:rPr>
              <a:t>Miljoner punkter (~16 M punkter per km, handviftning)</a:t>
            </a:r>
          </a:p>
          <a:p>
            <a:pPr marL="359410" indent="-359410"/>
            <a:r>
              <a:rPr lang="sv-SE" dirty="0">
                <a:cs typeface="Arial"/>
              </a:rPr>
              <a:t>Mycket (onödig) information</a:t>
            </a:r>
          </a:p>
          <a:p>
            <a:pPr marL="719455" lvl="1" indent="-359410"/>
            <a:r>
              <a:rPr lang="sv-SE" dirty="0">
                <a:cs typeface="Arial"/>
              </a:rPr>
              <a:t>Varför ha många punkter när få gör trick</a:t>
            </a:r>
          </a:p>
          <a:p>
            <a:pPr marL="359410" indent="-359410"/>
            <a:r>
              <a:rPr lang="sv-SE" dirty="0">
                <a:cs typeface="Arial"/>
              </a:rPr>
              <a:t>Osorterad information</a:t>
            </a:r>
            <a:endParaRPr lang="sv-SE" dirty="0"/>
          </a:p>
          <a:p>
            <a:pPr marL="719455" lvl="1" indent="-359410"/>
            <a:r>
              <a:rPr lang="sv-SE" dirty="0">
                <a:cs typeface="Arial"/>
              </a:rPr>
              <a:t>Ofta </a:t>
            </a:r>
            <a:r>
              <a:rPr lang="sv-SE" dirty="0" smtClean="0">
                <a:cs typeface="Arial"/>
              </a:rPr>
              <a:t>oordnade</a:t>
            </a:r>
            <a:r>
              <a:rPr lang="sv-SE" dirty="0">
                <a:cs typeface="Arial"/>
              </a:rPr>
              <a:t> punktmoln, vet ej relationerna mellan </a:t>
            </a:r>
            <a:r>
              <a:rPr lang="sv-SE" dirty="0" smtClean="0">
                <a:cs typeface="Arial"/>
              </a:rPr>
              <a:t>punkterna</a:t>
            </a:r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BEC30B8-B175-42B3-BC2C-1296ED5A4F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0FD605B-6F51-40C6-A4A6-9FFEEC278C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4</a:t>
            </a:fld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76" y="2170800"/>
            <a:ext cx="5849417" cy="36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9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987ABB0-66E4-468E-A72E-77A8C4EC8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cs typeface="Arial"/>
              </a:rPr>
              <a:t>Punktmoln forts. Frågor som är svåra att svara på.</a:t>
            </a:r>
            <a:endParaRPr lang="sv-SE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716DED8-399C-44FD-BE47-7824132AAF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t"/>
          <a:lstStyle/>
          <a:p>
            <a:pPr marL="359410" indent="-359410"/>
            <a:r>
              <a:rPr lang="sv-SE" dirty="0">
                <a:cs typeface="Arial"/>
              </a:rPr>
              <a:t>Var </a:t>
            </a:r>
            <a:r>
              <a:rPr lang="sv-SE" dirty="0" smtClean="0">
                <a:cs typeface="Arial"/>
              </a:rPr>
              <a:t>börjar/slutar </a:t>
            </a:r>
            <a:r>
              <a:rPr lang="sv-SE" dirty="0">
                <a:cs typeface="Arial"/>
              </a:rPr>
              <a:t>ett objekt</a:t>
            </a:r>
            <a:r>
              <a:rPr lang="sv-SE" dirty="0" smtClean="0">
                <a:cs typeface="Arial"/>
              </a:rPr>
              <a:t>?</a:t>
            </a:r>
            <a:br>
              <a:rPr lang="sv-SE" dirty="0" smtClean="0">
                <a:cs typeface="Arial"/>
              </a:rPr>
            </a:br>
            <a:endParaRPr lang="sv-SE" dirty="0">
              <a:cs typeface="Arial"/>
            </a:endParaRPr>
          </a:p>
          <a:p>
            <a:pPr marL="359410" indent="-359410"/>
            <a:r>
              <a:rPr lang="sv-SE" dirty="0">
                <a:cs typeface="Arial"/>
              </a:rPr>
              <a:t>Är det ett hål eller en yta</a:t>
            </a:r>
            <a:r>
              <a:rPr lang="sv-SE" dirty="0" smtClean="0">
                <a:cs typeface="Arial"/>
              </a:rPr>
              <a:t>?</a:t>
            </a:r>
            <a:br>
              <a:rPr lang="sv-SE" dirty="0" smtClean="0">
                <a:cs typeface="Arial"/>
              </a:rPr>
            </a:br>
            <a:endParaRPr lang="sv-SE" dirty="0" smtClean="0">
              <a:cs typeface="Arial"/>
            </a:endParaRPr>
          </a:p>
          <a:p>
            <a:pPr marL="359410" indent="-359410"/>
            <a:r>
              <a:rPr lang="sv-SE" dirty="0" smtClean="0">
                <a:cs typeface="Arial"/>
              </a:rPr>
              <a:t>Hantering </a:t>
            </a:r>
            <a:r>
              <a:rPr lang="sv-SE" dirty="0">
                <a:cs typeface="Arial"/>
              </a:rPr>
              <a:t>av </a:t>
            </a:r>
            <a:r>
              <a:rPr lang="sv-SE" dirty="0" err="1">
                <a:cs typeface="Arial"/>
              </a:rPr>
              <a:t>outliers</a:t>
            </a:r>
            <a:r>
              <a:rPr lang="sv-SE" dirty="0">
                <a:cs typeface="Arial"/>
              </a:rPr>
              <a:t> (skräp</a:t>
            </a:r>
            <a:r>
              <a:rPr lang="sv-SE" dirty="0" smtClean="0">
                <a:cs typeface="Arial"/>
              </a:rPr>
              <a:t>)?</a:t>
            </a:r>
            <a:br>
              <a:rPr lang="sv-SE" dirty="0" smtClean="0">
                <a:cs typeface="Arial"/>
              </a:rPr>
            </a:br>
            <a:endParaRPr lang="sv-SE" dirty="0">
              <a:cs typeface="Arial"/>
            </a:endParaRPr>
          </a:p>
          <a:p>
            <a:pPr marL="359410" indent="-359410"/>
            <a:r>
              <a:rPr lang="sv-SE" dirty="0" smtClean="0">
                <a:cs typeface="Arial"/>
              </a:rPr>
              <a:t>Vilka segmenterings-/objektidentifieringsalgoritmer kan vara användbara</a:t>
            </a:r>
          </a:p>
          <a:p>
            <a:pPr marL="359410" indent="-359410"/>
            <a:r>
              <a:rPr lang="sv-SE" dirty="0" smtClean="0">
                <a:cs typeface="Arial"/>
              </a:rPr>
              <a:t>Utvärdera resultaten</a:t>
            </a:r>
            <a:endParaRPr lang="sv-SE" dirty="0">
              <a:cs typeface="Arial"/>
            </a:endParaRP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46AF35C1-920E-4F91-905E-145168D996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727B47E6-CADA-40BB-A449-DC3A6A600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5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23028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Punktmoln-&gt;DTM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>
          <a:xfrm>
            <a:off x="694800" y="2529000"/>
            <a:ext cx="6466396" cy="3060000"/>
          </a:xfrm>
        </p:spPr>
        <p:txBody>
          <a:bodyPr/>
          <a:lstStyle/>
          <a:p>
            <a:r>
              <a:rPr lang="sv-SE" dirty="0" smtClean="0"/>
              <a:t>Första steg för segmentering</a:t>
            </a:r>
          </a:p>
          <a:p>
            <a:r>
              <a:rPr lang="sv-SE" dirty="0" smtClean="0"/>
              <a:t>Visar att det inte bara går att visualisera punktmoln i UE, vi kan även utföra analyser/operationer på dem</a:t>
            </a:r>
            <a:br>
              <a:rPr lang="sv-SE" dirty="0" smtClean="0"/>
            </a:br>
            <a:endParaRPr lang="sv-SE" dirty="0" smtClean="0"/>
          </a:p>
          <a:p>
            <a:pPr lvl="1"/>
            <a:r>
              <a:rPr lang="sv-SE" dirty="0" smtClean="0"/>
              <a:t>Vänd molnet upp-och-ned</a:t>
            </a:r>
          </a:p>
          <a:p>
            <a:pPr lvl="1"/>
            <a:r>
              <a:rPr lang="sv-SE" dirty="0" smtClean="0"/>
              <a:t>Släpp en bit tyg över molnet</a:t>
            </a:r>
          </a:p>
          <a:p>
            <a:pPr lvl="1"/>
            <a:r>
              <a:rPr lang="sv-SE" dirty="0" smtClean="0"/>
              <a:t>Tyget kommer att falla ner och lägga sig efter undersidans kontur utan att falla igenom hålen</a:t>
            </a:r>
          </a:p>
          <a:p>
            <a:pPr lvl="1"/>
            <a:r>
              <a:rPr lang="sv-SE" dirty="0" smtClean="0"/>
              <a:t>Alla punkter som är tillräckligt nära tyget tillhör DTM</a:t>
            </a:r>
          </a:p>
          <a:p>
            <a:pPr lvl="1"/>
            <a:r>
              <a:rPr lang="sv-SE" dirty="0" smtClean="0"/>
              <a:t>Övriga DSM (digital </a:t>
            </a:r>
            <a:r>
              <a:rPr lang="sv-SE" dirty="0" err="1" smtClean="0"/>
              <a:t>ytmodell</a:t>
            </a:r>
            <a:r>
              <a:rPr lang="sv-SE" dirty="0" smtClean="0"/>
              <a:t>)</a:t>
            </a:r>
            <a:endParaRPr lang="sv-SE" dirty="0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6</a:t>
            </a:fld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9156" r="16913" b="13475"/>
          <a:stretch/>
        </p:blipFill>
        <p:spPr>
          <a:xfrm>
            <a:off x="7161196" y="2170800"/>
            <a:ext cx="4568819" cy="32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2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7</a:t>
            </a:fld>
            <a:endParaRPr lang="sv-SE" dirty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6722"/>
            <a:ext cx="6169794" cy="4744556"/>
          </a:xfrm>
          <a:prstGeom prst="rect">
            <a:avLst/>
          </a:prstGeom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794" y="1056722"/>
            <a:ext cx="6022206" cy="476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9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DTM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8</a:t>
            </a:fld>
            <a:endParaRPr lang="sv-SE" dirty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00" y="2170800"/>
            <a:ext cx="10800000" cy="42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3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Segmentering av väg (GPS)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16FEC2C-AD63-44F4-896C-A2025F5FB260}" type="slidenum">
              <a:rPr lang="sv-SE" smtClean="0"/>
              <a:pPr/>
              <a:t>9</a:t>
            </a:fld>
            <a:endParaRPr lang="sv-SE" dirty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89"/>
          <a:stretch/>
        </p:blipFill>
        <p:spPr>
          <a:xfrm>
            <a:off x="1922200" y="2265035"/>
            <a:ext cx="8345200" cy="440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3814"/>
      </p:ext>
    </p:extLst>
  </p:cSld>
  <p:clrMapOvr>
    <a:masterClrMapping/>
  </p:clrMapOvr>
</p:sld>
</file>

<file path=ppt/theme/theme1.xml><?xml version="1.0" encoding="utf-8"?>
<a:theme xmlns:a="http://schemas.openxmlformats.org/drawingml/2006/main" name="Star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m" id="{E4C32268-6B05-4A14-A7CC-925A1902777C}" vid="{A93DC1D9-F604-4024-9143-78FB8925322B}"/>
    </a:ext>
  </a:extLst>
</a:theme>
</file>

<file path=ppt/theme/theme2.xml><?xml version="1.0" encoding="utf-8"?>
<a:theme xmlns:a="http://schemas.openxmlformats.org/drawingml/2006/main" name="Rubrik med logga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m" id="{E4C32268-6B05-4A14-A7CC-925A1902777C}" vid="{E91349C9-22C3-4D42-B2B2-01E893807170}"/>
    </a:ext>
  </a:extLst>
</a:theme>
</file>

<file path=ppt/theme/theme3.xml><?xml version="1.0" encoding="utf-8"?>
<a:theme xmlns:a="http://schemas.openxmlformats.org/drawingml/2006/main" name="Rubrik med logga, titel, datum och sidnr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Trafikverket.potm" id="{E4C32268-6B05-4A14-A7CC-925A1902777C}" vid="{5B4D5900-CC3B-48ED-AB25-DF4995913194}"/>
    </a:ext>
  </a:extLst>
</a:theme>
</file>

<file path=ppt/theme/theme4.xml><?xml version="1.0" encoding="utf-8"?>
<a:theme xmlns:a="http://schemas.openxmlformats.org/drawingml/2006/main" name="Office-tema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ema">
  <a:themeElements>
    <a:clrScheme name="TrV_Colour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70000"/>
      </a:accent1>
      <a:accent2>
        <a:srgbClr val="505050"/>
      </a:accent2>
      <a:accent3>
        <a:srgbClr val="870000"/>
      </a:accent3>
      <a:accent4>
        <a:srgbClr val="FF0000"/>
      </a:accent4>
      <a:accent5>
        <a:srgbClr val="A0A0A0"/>
      </a:accent5>
      <a:accent6>
        <a:srgbClr val="5F0000"/>
      </a:accent6>
      <a:hlink>
        <a:srgbClr val="0070C0"/>
      </a:hlink>
      <a:folHlink>
        <a:srgbClr val="870000"/>
      </a:folHlink>
    </a:clrScheme>
    <a:fontScheme name="TrV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Uppladdat arbetsrumsdokument" ma:contentTypeID="0x0101002EE44F411E754ABAB6EB27FC7D8442BF00FBDC29B7F7B140FA848AB6ABEF7636D900A26715F740B60A43A71C90E0BF804C27" ma:contentTypeVersion="7" ma:contentTypeDescription="Skapa ett nytt dokument." ma:contentTypeScope="" ma:versionID="6f06a3a8f631992acaf63b2c20d181a7">
  <xsd:schema xmlns:xsd="http://www.w3.org/2001/XMLSchema" xmlns:xs="http://www.w3.org/2001/XMLSchema" xmlns:p="http://schemas.microsoft.com/office/2006/metadata/properties" xmlns:ns1="Trafikverket" xmlns:ns3="f55ba1df-d739-4c61-9f4f-efed3bcdebe4" xmlns:ns4="c79c5fa2-41eb-4353-baac-8bde96a0333d" targetNamespace="http://schemas.microsoft.com/office/2006/metadata/properties" ma:root="true" ma:fieldsID="bfa53bc16c1da1c815159995129e4855" ns1:_="" ns3:_="" ns4:_="">
    <xsd:import namespace="Trafikverket"/>
    <xsd:import namespace="f55ba1df-d739-4c61-9f4f-efed3bcdebe4"/>
    <xsd:import namespace="c79c5fa2-41eb-4353-baac-8bde96a0333d"/>
    <xsd:element name="properties">
      <xsd:complexType>
        <xsd:sequence>
          <xsd:element name="documentManagement">
            <xsd:complexType>
              <xsd:all>
                <xsd:element ref="ns1:Skapat_x0020_av_x0020_NY"/>
                <xsd:element ref="ns1:Dokumentdatum_x0020_NY"/>
                <xsd:element ref="ns1:TRVversionNY" minOccurs="0"/>
                <xsd:element ref="ns1:TrvDocumentTemplateId" minOccurs="0"/>
                <xsd:element ref="ns1:TrvDocumentTemplateVersion" minOccurs="0"/>
                <xsd:element ref="ns3:TrvUploadedDocumentTypeTaxHTField0" minOccurs="0"/>
                <xsd:element ref="ns3:TaxCatchAll" minOccurs="0"/>
                <xsd:element ref="ns3:TaxCatchAllLabel" minOccurs="0"/>
                <xsd:element ref="ns3:TrvConfidentialityLevelTaxHTField0" minOccurs="0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Trafikverket" elementFormDefault="qualified">
    <xsd:import namespace="http://schemas.microsoft.com/office/2006/documentManagement/types"/>
    <xsd:import namespace="http://schemas.microsoft.com/office/infopath/2007/PartnerControls"/>
    <xsd:element name="Skapat_x0020_av_x0020_NY" ma:index="0" ma:displayName="Skapat av" ma:description="Namn och organisationsbeteckning för den person som skapat dokumentet." ma:internalName="TrvCreatedBy" ma:readOnly="false">
      <xsd:simpleType>
        <xsd:restriction base="dms:Text"/>
      </xsd:simpleType>
    </xsd:element>
    <xsd:element name="Dokumentdatum_x0020_NY" ma:index="2" ma:displayName="Dokumentdatum" ma:description="Datum för nuvarande version" ma:format="DateOnly" ma:internalName="TrvDocumentDate" ma:readOnly="false">
      <xsd:simpleType>
        <xsd:restriction base="dms:DateTime"/>
      </xsd:simpleType>
    </xsd:element>
    <xsd:element name="TRVversionNY" ma:index="8" nillable="true" ma:displayName="Version" ma:description="Dokumentets versionsnummer" ma:internalName="TrvVersion" ma:readOnly="true">
      <xsd:simpleType>
        <xsd:restriction base="dms:Text"/>
      </xsd:simpleType>
    </xsd:element>
    <xsd:element name="TrvDocumentTemplateId" ma:index="9" nillable="true" ma:displayName="TMALL-nummer" ma:description="Unik sträng eller nummer som identifierar dokumentmallen. Värdet sätts av respektive system." ma:internalName="TrvDocumentTemplateId" ma:readOnly="true">
      <xsd:simpleType>
        <xsd:restriction base="dms:Text"/>
      </xsd:simpleType>
    </xsd:element>
    <xsd:element name="TrvDocumentTemplateVersion" ma:index="10" nillable="true" ma:displayName="Mallversion" ma:description="Dokumentmallens versionsnummer" ma:internalName="TrvDocumentTemplateVers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5ba1df-d739-4c61-9f4f-efed3bcdebe4" elementFormDefault="qualified">
    <xsd:import namespace="http://schemas.microsoft.com/office/2006/documentManagement/types"/>
    <xsd:import namespace="http://schemas.microsoft.com/office/infopath/2007/PartnerControls"/>
    <xsd:element name="TrvUploadedDocumentTypeTaxHTField0" ma:index="13" ma:taxonomy="true" ma:internalName="TrvUploadedDocumentTypeTaxHTField0" ma:taxonomyFieldName="TrvUploadedDocumentType" ma:displayName="Dokumenttyp för uppladdade dokument" ma:readOnly="false" ma:default="143;#UPPLADDAT DOKUMENT|7c5b34d8-57da-44ed-9451-2f10a78af863" ma:fieldId="{eb96df49-af7b-4885-ae87-85b965eb0ad2}" ma:sspId="56b52474-2a4b-42ac-ac16-0a67cba4e670" ma:termSetId="152f56a5-fdb2-4180-8a6e-79ef00400bc3" ma:anchorId="238613c4-8162-47c5-b0c8-3db178651ae8" ma:open="false" ma:isKeyword="false">
      <xsd:complexType>
        <xsd:sequence>
          <xsd:element ref="pc:Terms" minOccurs="0" maxOccurs="1"/>
        </xsd:sequence>
      </xsd:complexType>
    </xsd:element>
    <xsd:element name="TaxCatchAll" ma:index="14" nillable="true" ma:displayName="Taxonomy Catch All Column" ma:hidden="true" ma:list="{6247cf79-3667-480b-8073-33bf187c852b}" ma:internalName="TaxCatchAll" ma:showField="CatchAllData" ma:web="f55ba1df-d739-4c61-9f4f-efed3bcd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5" nillable="true" ma:displayName="Taxonomy Catch All Column1" ma:hidden="true" ma:list="{6247cf79-3667-480b-8073-33bf187c852b}" ma:internalName="TaxCatchAllLabel" ma:readOnly="true" ma:showField="CatchAllDataLabel" ma:web="f55ba1df-d739-4c61-9f4f-efed3bcde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rvConfidentialityLevelTaxHTField0" ma:index="17" ma:taxonomy="true" ma:internalName="TrvConfidentialityLevelTaxHTField0" ma:taxonomyFieldName="TrvConfidentialityLevel" ma:displayName="Konfidentialitetsnivå" ma:readOnly="false" ma:default="" ma:fieldId="{a84a37ca-5c43-43e3-a37a-c23c41d1607d}" ma:sspId="56b52474-2a4b-42ac-ac16-0a67cba4e670" ma:termSetId="4d666f29-dc73-4030-952a-63de8896f39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9c5fa2-41eb-4353-baac-8bde96a0333d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Innehållstyp"/>
        <xsd:element ref="dc:title" maxOccurs="1" ma:index="1" ma:displayName="Dokument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rvDocumentTemplateId xmlns="Trafikverket">TMALL 0145</TrvDocumentTemplateId>
    <TrvDocumentTemplateVersion xmlns="Trafikverket">3.0</TrvDocumentTemplateVersion>
    <Skapat_x0020_av_x0020_NY xmlns="Trafikverket">Niclas Hansson</Skapat_x0020_av_x0020_NY>
    <Dokumentdatum_x0020_NY xmlns="Trafikverket">2023-04-03T22:00:00+00:00</Dokumentdatum_x0020_NY>
    <TRVversionNY xmlns="Trafikverket">0.1</TRVversionNY>
    <TaxCatchAll xmlns="f55ba1df-d739-4c61-9f4f-efed3bcdebe4">
      <Value>143</Value>
      <Value>153</Value>
    </TaxCatchAll>
    <TrvConfidentialityLevelTaxHTField0 xmlns="f55ba1df-d739-4c61-9f4f-efed3bcdebe4">
      <Terms xmlns="http://schemas.microsoft.com/office/infopath/2007/PartnerControls">
        <TermInfo xmlns="http://schemas.microsoft.com/office/infopath/2007/PartnerControls">
          <TermName xmlns="http://schemas.microsoft.com/office/infopath/2007/PartnerControls">1 Ej känslig</TermName>
          <TermId xmlns="http://schemas.microsoft.com/office/infopath/2007/PartnerControls">d6b02225-a7b5-4820-9bf2-4651be70f844</TermId>
        </TermInfo>
      </Terms>
    </TrvConfidentialityLevelTaxHTField0>
    <TrvUploadedDocumentTypeTaxHTField0 xmlns="f55ba1df-d739-4c61-9f4f-efed3bcdebe4">
      <Terms xmlns="http://schemas.microsoft.com/office/infopath/2007/PartnerControls">
        <TermInfo xmlns="http://schemas.microsoft.com/office/infopath/2007/PartnerControls">
          <TermName xmlns="http://schemas.microsoft.com/office/infopath/2007/PartnerControls">UPPLADDAT DOKUMENT</TermName>
          <TermId xmlns="http://schemas.microsoft.com/office/infopath/2007/PartnerControls">7c5b34d8-57da-44ed-9451-2f10a78af863</TermId>
        </TermInfo>
      </Terms>
    </TrvUploadedDocumentTypeTaxHTField0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9BC238-804C-43B9-85D8-E8D2914F1486}">
  <ds:schemaRefs>
    <ds:schemaRef ds:uri="http://schemas.microsoft.com/office/2006/metadata/customXsn"/>
  </ds:schemaRefs>
</ds:datastoreItem>
</file>

<file path=customXml/itemProps2.xml><?xml version="1.0" encoding="utf-8"?>
<ds:datastoreItem xmlns:ds="http://schemas.openxmlformats.org/officeDocument/2006/customXml" ds:itemID="{0AFF5B0F-1D2C-4B1F-A2D0-B5DEE791FB38}"/>
</file>

<file path=customXml/itemProps3.xml><?xml version="1.0" encoding="utf-8"?>
<ds:datastoreItem xmlns:ds="http://schemas.openxmlformats.org/officeDocument/2006/customXml" ds:itemID="{E74B4E73-29F5-4C44-AEDC-5752B130AE4E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dcmitype/"/>
    <ds:schemaRef ds:uri="Trafikverket"/>
    <ds:schemaRef ds:uri="1a21bc24-7008-4ff4-a47f-4dcced1d26d5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sharepoint/v4"/>
    <ds:schemaRef ds:uri="61bdb702-f7da-46b6-959b-d65238df055e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907995CE-3062-4DCB-913E-CA7C92E2CD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Presentation_Trafikverket</Template>
  <TotalTime>718</TotalTime>
  <Words>428</Words>
  <Application>Microsoft Office PowerPoint</Application>
  <PresentationFormat>Bredbild</PresentationFormat>
  <Paragraphs>83</Paragraphs>
  <Slides>21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1</vt:i4>
      </vt:variant>
      <vt:variant>
        <vt:lpstr>Tema</vt:lpstr>
      </vt:variant>
      <vt:variant>
        <vt:i4>3</vt:i4>
      </vt:variant>
      <vt:variant>
        <vt:lpstr>Bildrubriker</vt:lpstr>
      </vt:variant>
      <vt:variant>
        <vt:i4>21</vt:i4>
      </vt:variant>
    </vt:vector>
  </HeadingPairs>
  <TitlesOfParts>
    <vt:vector size="25" baseType="lpstr">
      <vt:lpstr>Arial</vt:lpstr>
      <vt:lpstr>Start</vt:lpstr>
      <vt:lpstr>Rubrik med logga</vt:lpstr>
      <vt:lpstr>Rubrik med logga, titel, datum och sidnr</vt:lpstr>
      <vt:lpstr>PowerPoint-presentation</vt:lpstr>
      <vt:lpstr>Lasermoln i Unreal Engine 5</vt:lpstr>
      <vt:lpstr>Unreal Engine workspace</vt:lpstr>
      <vt:lpstr>Punktmoln</vt:lpstr>
      <vt:lpstr>Punktmoln forts. Frågor som är svåra att svara på.</vt:lpstr>
      <vt:lpstr>Punktmoln-&gt;DTM</vt:lpstr>
      <vt:lpstr>PowerPoint-presentation</vt:lpstr>
      <vt:lpstr>DTM</vt:lpstr>
      <vt:lpstr>Segmentering av väg (GPS)</vt:lpstr>
      <vt:lpstr>Ersätt segmenterade punkter (gps) med vägobjekt</vt:lpstr>
      <vt:lpstr>Klassificering av vägyta med singulärvärdesdekomposition (SVD)</vt:lpstr>
      <vt:lpstr>PowerPoint-presentation</vt:lpstr>
      <vt:lpstr>Korsreferera till t.ex. NVDB för attribut</vt:lpstr>
      <vt:lpstr>Refererat enligt Sweref</vt:lpstr>
      <vt:lpstr>Klassificeringsverktyg</vt:lpstr>
      <vt:lpstr>Andra projekt</vt:lpstr>
      <vt:lpstr>Fortsatt utveckling</vt:lpstr>
      <vt:lpstr>Samarbeten </vt:lpstr>
      <vt:lpstr>Exjobb</vt:lpstr>
      <vt:lpstr>Case: Sverigekartan – resan fortsätter… </vt:lpstr>
      <vt:lpstr>Tack!</vt:lpstr>
    </vt:vector>
  </TitlesOfParts>
  <Company>Trafikverket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Ahmed Abdulahi, UHtsp2</dc:creator>
  <cp:lastModifiedBy>Hansson Niclas, IKTväve</cp:lastModifiedBy>
  <cp:revision>54</cp:revision>
  <dcterms:created xsi:type="dcterms:W3CDTF">2023-04-04T09:02:49Z</dcterms:created>
  <dcterms:modified xsi:type="dcterms:W3CDTF">2023-05-22T18:20:33Z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0x0101002EE44F411E754ABAB6EB27FC7D8442BF00FBDC29B7F7B140FA848AB6ABEF7636D900A26715F740B60A43A71C90E0BF804C27</vt:lpwstr>
  </property>
  <property fmtid="{D5CDD505-2E9C-101B-9397-08002B2CF9AE}" pid="3" name="TrvDocumentTemplateOwner">
    <vt:lpwstr>277;#KM Kommunikation|65ba4904-7f87-411a-bf82-b389570b62aa</vt:lpwstr>
  </property>
  <property fmtid="{D5CDD505-2E9C-101B-9397-08002B2CF9AE}" pid="4" name="TrvDocumentTemplateStatus">
    <vt:lpwstr>Distribuerad</vt:lpwstr>
  </property>
  <property fmtid="{D5CDD505-2E9C-101B-9397-08002B2CF9AE}" pid="5" name="TrvDocumentTemplateCategory">
    <vt:lpwstr>35;#Grundmallar|ba03f0de-f93f-4e70-95f2-fa30c55e4680</vt:lpwstr>
  </property>
  <property fmtid="{D5CDD505-2E9C-101B-9397-08002B2CF9AE}" pid="6" name="TrvDocumentTypeTaxHTField0">
    <vt:lpwstr>UPPLADDAT DOKUMENT|7c5b34d8-57da-44ed-9451-2f10a78af863</vt:lpwstr>
  </property>
  <property fmtid="{D5CDD505-2E9C-101B-9397-08002B2CF9AE}" pid="7" name="TrvUploadedDocumentType">
    <vt:lpwstr>143;#UPPLADDAT DOKUMENT|7c5b34d8-57da-44ed-9451-2f10a78af863</vt:lpwstr>
  </property>
  <property fmtid="{D5CDD505-2E9C-101B-9397-08002B2CF9AE}" pid="8" name="TrvDocumentType">
    <vt:lpwstr>143;#UPPLADDAT DOKUMENT|7c5b34d8-57da-44ed-9451-2f10a78af863</vt:lpwstr>
  </property>
  <property fmtid="{D5CDD505-2E9C-101B-9397-08002B2CF9AE}" pid="9" name="TrvConfidentialityLevel">
    <vt:lpwstr>153;#1 Ej känslig|d6b02225-a7b5-4820-9bf2-4651be70f844</vt:lpwstr>
  </property>
</Properties>
</file>